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87" r:id="rId4"/>
    <p:sldId id="307" r:id="rId5"/>
    <p:sldId id="305" r:id="rId6"/>
    <p:sldId id="308" r:id="rId7"/>
    <p:sldId id="294" r:id="rId8"/>
    <p:sldId id="306" r:id="rId9"/>
    <p:sldId id="276" r:id="rId10"/>
    <p:sldId id="277" r:id="rId11"/>
    <p:sldId id="304" r:id="rId12"/>
    <p:sldId id="270" r:id="rId13"/>
  </p:sldIdLst>
  <p:sldSz cx="12192000" cy="6858000"/>
  <p:notesSz cx="6858000" cy="9144000"/>
  <p:defaultTextStyle>
    <a:defPPr>
      <a:defRPr lang="mr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400"/>
    <a:srgbClr val="FFB7AB"/>
    <a:srgbClr val="FFAD9F"/>
    <a:srgbClr val="FF8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33D3C2-CC9E-461C-BC44-9D44B66C92BC}" type="doc">
      <dgm:prSet loTypeId="urn:microsoft.com/office/officeart/2005/8/layout/hList1" loCatId="list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ED0A043-7320-482C-AD81-AEDB64DD0EC1}">
      <dgm:prSet phldrT="[Text]" custT="1"/>
      <dgm:spPr/>
      <dgm:t>
        <a:bodyPr/>
        <a:lstStyle/>
        <a:p>
          <a:r>
            <a:rPr lang="en-IN" sz="2400" b="1" dirty="0"/>
            <a:t>Vision</a:t>
          </a:r>
        </a:p>
      </dgm:t>
    </dgm:pt>
    <dgm:pt modelId="{2DC14FBD-45D2-45CB-AD28-AF3947F9C016}" type="parTrans" cxnId="{4700AC4A-BF6A-4032-9FAE-5A48C17098B1}">
      <dgm:prSet/>
      <dgm:spPr/>
      <dgm:t>
        <a:bodyPr/>
        <a:lstStyle/>
        <a:p>
          <a:endParaRPr lang="en-IN"/>
        </a:p>
      </dgm:t>
    </dgm:pt>
    <dgm:pt modelId="{8CF25DFF-7898-456D-B113-46E15670B085}" type="sibTrans" cxnId="{4700AC4A-BF6A-4032-9FAE-5A48C17098B1}">
      <dgm:prSet/>
      <dgm:spPr/>
      <dgm:t>
        <a:bodyPr/>
        <a:lstStyle/>
        <a:p>
          <a:endParaRPr lang="en-IN"/>
        </a:p>
      </dgm:t>
    </dgm:pt>
    <dgm:pt modelId="{CFFF27FB-EF0A-4AA1-A610-E544464CF212}">
      <dgm:prSet phldrT="[Text]" custT="1"/>
      <dgm:spPr/>
      <dgm:t>
        <a:bodyPr/>
        <a:lstStyle/>
        <a:p>
          <a:pPr marL="0" indent="0">
            <a:lnSpc>
              <a:spcPct val="100000"/>
            </a:lnSpc>
            <a:buNone/>
          </a:pPr>
          <a:r>
            <a: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To build, evolve &amp; adsorb robotics in the Manufacturing Industry at a Global Level.</a:t>
          </a:r>
          <a:endParaRPr lang="en-IN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0D3B1C6-DA99-4F17-AAFC-BC1F4E766828}" type="parTrans" cxnId="{732437C2-1B6E-4D66-94B8-C65A7AFABD62}">
      <dgm:prSet/>
      <dgm:spPr/>
      <dgm:t>
        <a:bodyPr/>
        <a:lstStyle/>
        <a:p>
          <a:endParaRPr lang="en-IN"/>
        </a:p>
      </dgm:t>
    </dgm:pt>
    <dgm:pt modelId="{C84C10C6-A599-4BF9-A243-AEE6AFBDC42D}" type="sibTrans" cxnId="{732437C2-1B6E-4D66-94B8-C65A7AFABD62}">
      <dgm:prSet/>
      <dgm:spPr/>
      <dgm:t>
        <a:bodyPr/>
        <a:lstStyle/>
        <a:p>
          <a:endParaRPr lang="en-IN"/>
        </a:p>
      </dgm:t>
    </dgm:pt>
    <dgm:pt modelId="{F73D5B00-0C6C-41E8-803C-30BCEBFC54C5}">
      <dgm:prSet phldrT="[Text]" custT="1"/>
      <dgm:spPr/>
      <dgm:t>
        <a:bodyPr/>
        <a:lstStyle/>
        <a:p>
          <a:r>
            <a:rPr lang="en-IN" sz="2400" b="1" dirty="0"/>
            <a:t>Mission</a:t>
          </a:r>
        </a:p>
      </dgm:t>
    </dgm:pt>
    <dgm:pt modelId="{4259FDEC-0703-4CE1-91BB-F9BC18DC0832}" type="parTrans" cxnId="{B3BCD86A-BC33-4633-A927-FD79F32279C0}">
      <dgm:prSet/>
      <dgm:spPr/>
      <dgm:t>
        <a:bodyPr/>
        <a:lstStyle/>
        <a:p>
          <a:endParaRPr lang="en-IN"/>
        </a:p>
      </dgm:t>
    </dgm:pt>
    <dgm:pt modelId="{F1CBE4CC-A4D2-41BA-81C8-290376FCC73D}" type="sibTrans" cxnId="{B3BCD86A-BC33-4633-A927-FD79F32279C0}">
      <dgm:prSet/>
      <dgm:spPr/>
      <dgm:t>
        <a:bodyPr/>
        <a:lstStyle/>
        <a:p>
          <a:endParaRPr lang="en-IN"/>
        </a:p>
      </dgm:t>
    </dgm:pt>
    <dgm:pt modelId="{42492FE6-D0EA-4653-8A4C-C15BE3FCE790}">
      <dgm:prSet phldrT="[Text]" custT="1"/>
      <dgm:spPr/>
      <dgm:t>
        <a:bodyPr/>
        <a:lstStyle/>
        <a:p>
          <a:pPr marL="0" indent="0">
            <a:lnSpc>
              <a:spcPct val="100000"/>
            </a:lnSpc>
            <a:buNone/>
          </a:pPr>
          <a:r>
            <a: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To develop a stable economy by being a catalyst in making production processes reliable, efficient &amp; easily tweakable.</a:t>
          </a:r>
          <a:endParaRPr lang="en-IN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4E39317-2A6F-4BD4-B2A3-5AD2BDAD8215}" type="parTrans" cxnId="{61DDD90A-4EF3-48D2-8131-79A1B7DA50C2}">
      <dgm:prSet/>
      <dgm:spPr/>
      <dgm:t>
        <a:bodyPr/>
        <a:lstStyle/>
        <a:p>
          <a:endParaRPr lang="en-IN"/>
        </a:p>
      </dgm:t>
    </dgm:pt>
    <dgm:pt modelId="{3DCD6D4F-5963-4ABB-9B62-C8EDC1908DF0}" type="sibTrans" cxnId="{61DDD90A-4EF3-48D2-8131-79A1B7DA50C2}">
      <dgm:prSet/>
      <dgm:spPr/>
      <dgm:t>
        <a:bodyPr/>
        <a:lstStyle/>
        <a:p>
          <a:endParaRPr lang="en-IN"/>
        </a:p>
      </dgm:t>
    </dgm:pt>
    <dgm:pt modelId="{B20AC58C-C92E-4730-A4F8-AEAD5C519881}">
      <dgm:prSet phldrT="[Text]" custT="1"/>
      <dgm:spPr/>
      <dgm:t>
        <a:bodyPr/>
        <a:lstStyle/>
        <a:p>
          <a:r>
            <a:rPr lang="en-IN" sz="2400" b="1" dirty="0"/>
            <a:t>Core Values</a:t>
          </a:r>
        </a:p>
      </dgm:t>
    </dgm:pt>
    <dgm:pt modelId="{FAE55D82-C2E4-470A-BA2E-B6C8817C5A50}" type="parTrans" cxnId="{DDCD4CF0-1DA9-4F02-AE69-A286C731E4C1}">
      <dgm:prSet/>
      <dgm:spPr/>
      <dgm:t>
        <a:bodyPr/>
        <a:lstStyle/>
        <a:p>
          <a:endParaRPr lang="en-IN"/>
        </a:p>
      </dgm:t>
    </dgm:pt>
    <dgm:pt modelId="{DF6CC8ED-6055-4E50-8AF7-6D568A8A9DDB}" type="sibTrans" cxnId="{DDCD4CF0-1DA9-4F02-AE69-A286C731E4C1}">
      <dgm:prSet/>
      <dgm:spPr/>
      <dgm:t>
        <a:bodyPr/>
        <a:lstStyle/>
        <a:p>
          <a:endParaRPr lang="en-IN"/>
        </a:p>
      </dgm:t>
    </dgm:pt>
    <dgm:pt modelId="{F2A9F7D5-88A7-4679-B9F4-20530C00679F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Customer Centric</a:t>
          </a:r>
          <a:endParaRPr lang="en-IN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3B4ECAF-09C0-48CC-A63A-6110B60D34ED}" type="parTrans" cxnId="{FCE29A9A-AE60-4CA0-A0DB-2289CE1B47EE}">
      <dgm:prSet/>
      <dgm:spPr/>
      <dgm:t>
        <a:bodyPr/>
        <a:lstStyle/>
        <a:p>
          <a:endParaRPr lang="en-IN"/>
        </a:p>
      </dgm:t>
    </dgm:pt>
    <dgm:pt modelId="{C2B05D85-D20D-4D3A-8EAC-0C1B58F3EB48}" type="sibTrans" cxnId="{FCE29A9A-AE60-4CA0-A0DB-2289CE1B47EE}">
      <dgm:prSet/>
      <dgm:spPr/>
      <dgm:t>
        <a:bodyPr/>
        <a:lstStyle/>
        <a:p>
          <a:endParaRPr lang="en-IN"/>
        </a:p>
      </dgm:t>
    </dgm:pt>
    <dgm:pt modelId="{E6E76051-C30F-4BA5-9F97-316A894FFC7F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Quality First</a:t>
          </a:r>
          <a:endParaRPr lang="en-IN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00DDE68-216B-4EB7-88B6-2DE1E8DF8E4E}" type="parTrans" cxnId="{DFD9AE0E-DAFF-462A-A0BA-9B84B6DA73E4}">
      <dgm:prSet/>
      <dgm:spPr/>
      <dgm:t>
        <a:bodyPr/>
        <a:lstStyle/>
        <a:p>
          <a:endParaRPr lang="en-IN"/>
        </a:p>
      </dgm:t>
    </dgm:pt>
    <dgm:pt modelId="{8EADDBED-A65A-422D-A124-3B8AE72F9E7F}" type="sibTrans" cxnId="{DFD9AE0E-DAFF-462A-A0BA-9B84B6DA73E4}">
      <dgm:prSet/>
      <dgm:spPr/>
      <dgm:t>
        <a:bodyPr/>
        <a:lstStyle/>
        <a:p>
          <a:endParaRPr lang="en-IN"/>
        </a:p>
      </dgm:t>
    </dgm:pt>
    <dgm:pt modelId="{F38C07D6-742A-43FF-84D4-07D4A8171285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Reliability</a:t>
          </a:r>
          <a:endParaRPr lang="en-IN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2A7BD0E-8B1B-456B-BD1F-EE96F4FCA97D}" type="parTrans" cxnId="{7C8E3EDC-3FCD-460C-8EDB-4C4C4B637E86}">
      <dgm:prSet/>
      <dgm:spPr/>
      <dgm:t>
        <a:bodyPr/>
        <a:lstStyle/>
        <a:p>
          <a:endParaRPr lang="en-IN"/>
        </a:p>
      </dgm:t>
    </dgm:pt>
    <dgm:pt modelId="{F9A6D032-A3E8-4921-B5E0-502961F5332A}" type="sibTrans" cxnId="{7C8E3EDC-3FCD-460C-8EDB-4C4C4B637E86}">
      <dgm:prSet/>
      <dgm:spPr/>
      <dgm:t>
        <a:bodyPr/>
        <a:lstStyle/>
        <a:p>
          <a:endParaRPr lang="en-IN"/>
        </a:p>
      </dgm:t>
    </dgm:pt>
    <dgm:pt modelId="{D32AB341-6B18-44C1-A15A-ED1924ECE9F6}">
      <dgm:prSet phldrT="[Text]"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Work Transparency</a:t>
          </a:r>
          <a:endParaRPr lang="en-IN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E8C4E1E-42A3-4FFB-A2E6-CB6CE292DC26}" type="parTrans" cxnId="{F50989B7-DDE6-4ED5-A992-B5B8F5B2C270}">
      <dgm:prSet/>
      <dgm:spPr/>
      <dgm:t>
        <a:bodyPr/>
        <a:lstStyle/>
        <a:p>
          <a:endParaRPr lang="en-IN"/>
        </a:p>
      </dgm:t>
    </dgm:pt>
    <dgm:pt modelId="{EE68F2F3-E5AF-46AC-8ED3-42EFB0F0E279}" type="sibTrans" cxnId="{F50989B7-DDE6-4ED5-A992-B5B8F5B2C270}">
      <dgm:prSet/>
      <dgm:spPr/>
      <dgm:t>
        <a:bodyPr/>
        <a:lstStyle/>
        <a:p>
          <a:endParaRPr lang="en-IN"/>
        </a:p>
      </dgm:t>
    </dgm:pt>
    <dgm:pt modelId="{A4BB0988-8AA2-4333-9801-00F59411ADF0}" type="pres">
      <dgm:prSet presAssocID="{CC33D3C2-CC9E-461C-BC44-9D44B66C92BC}" presName="Name0" presStyleCnt="0">
        <dgm:presLayoutVars>
          <dgm:dir/>
          <dgm:animLvl val="lvl"/>
          <dgm:resizeHandles val="exact"/>
        </dgm:presLayoutVars>
      </dgm:prSet>
      <dgm:spPr/>
    </dgm:pt>
    <dgm:pt modelId="{0AE5E404-43A2-4CBB-B49E-494F6027FC59}" type="pres">
      <dgm:prSet presAssocID="{3ED0A043-7320-482C-AD81-AEDB64DD0EC1}" presName="composite" presStyleCnt="0"/>
      <dgm:spPr/>
    </dgm:pt>
    <dgm:pt modelId="{EC86D589-4CDD-4424-A59E-44E6DDC39808}" type="pres">
      <dgm:prSet presAssocID="{3ED0A043-7320-482C-AD81-AEDB64DD0EC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44157BE-A37A-4DC4-A0EB-8727CB48851C}" type="pres">
      <dgm:prSet presAssocID="{3ED0A043-7320-482C-AD81-AEDB64DD0EC1}" presName="desTx" presStyleLbl="alignAccFollowNode1" presStyleIdx="0" presStyleCnt="3">
        <dgm:presLayoutVars>
          <dgm:bulletEnabled val="1"/>
        </dgm:presLayoutVars>
      </dgm:prSet>
      <dgm:spPr/>
    </dgm:pt>
    <dgm:pt modelId="{0D4055F9-7427-464E-A4D3-8FB46EB69B4A}" type="pres">
      <dgm:prSet presAssocID="{8CF25DFF-7898-456D-B113-46E15670B085}" presName="space" presStyleCnt="0"/>
      <dgm:spPr/>
    </dgm:pt>
    <dgm:pt modelId="{983ABD12-5F3E-4579-B761-2096F7B32B4C}" type="pres">
      <dgm:prSet presAssocID="{F73D5B00-0C6C-41E8-803C-30BCEBFC54C5}" presName="composite" presStyleCnt="0"/>
      <dgm:spPr/>
    </dgm:pt>
    <dgm:pt modelId="{F179290C-D37C-46AA-9930-172E5D5441A1}" type="pres">
      <dgm:prSet presAssocID="{F73D5B00-0C6C-41E8-803C-30BCEBFC54C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9FFB918-366E-4C6C-B4A2-6AED9BC9B2BE}" type="pres">
      <dgm:prSet presAssocID="{F73D5B00-0C6C-41E8-803C-30BCEBFC54C5}" presName="desTx" presStyleLbl="alignAccFollowNode1" presStyleIdx="1" presStyleCnt="3">
        <dgm:presLayoutVars>
          <dgm:bulletEnabled val="1"/>
        </dgm:presLayoutVars>
      </dgm:prSet>
      <dgm:spPr/>
    </dgm:pt>
    <dgm:pt modelId="{71F4136E-256C-4D9B-A516-6831E2D4E362}" type="pres">
      <dgm:prSet presAssocID="{F1CBE4CC-A4D2-41BA-81C8-290376FCC73D}" presName="space" presStyleCnt="0"/>
      <dgm:spPr/>
    </dgm:pt>
    <dgm:pt modelId="{D187E64E-535C-4AC8-BD7F-B6F22E9DFEAD}" type="pres">
      <dgm:prSet presAssocID="{B20AC58C-C92E-4730-A4F8-AEAD5C519881}" presName="composite" presStyleCnt="0"/>
      <dgm:spPr/>
    </dgm:pt>
    <dgm:pt modelId="{27CFC450-8CDE-4BF4-A261-7817C243C544}" type="pres">
      <dgm:prSet presAssocID="{B20AC58C-C92E-4730-A4F8-AEAD5C51988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39FD1C3-531C-4A39-AA22-B03D8F124607}" type="pres">
      <dgm:prSet presAssocID="{B20AC58C-C92E-4730-A4F8-AEAD5C51988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DD90A-4EF3-48D2-8131-79A1B7DA50C2}" srcId="{F73D5B00-0C6C-41E8-803C-30BCEBFC54C5}" destId="{42492FE6-D0EA-4653-8A4C-C15BE3FCE790}" srcOrd="0" destOrd="0" parTransId="{84E39317-2A6F-4BD4-B2A3-5AD2BDAD8215}" sibTransId="{3DCD6D4F-5963-4ABB-9B62-C8EDC1908DF0}"/>
    <dgm:cxn modelId="{DFD9AE0E-DAFF-462A-A0BA-9B84B6DA73E4}" srcId="{B20AC58C-C92E-4730-A4F8-AEAD5C519881}" destId="{E6E76051-C30F-4BA5-9F97-316A894FFC7F}" srcOrd="1" destOrd="0" parTransId="{300DDE68-216B-4EB7-88B6-2DE1E8DF8E4E}" sibTransId="{8EADDBED-A65A-422D-A124-3B8AE72F9E7F}"/>
    <dgm:cxn modelId="{94341B39-A843-40B6-9BFD-5926930D667B}" type="presOf" srcId="{CC33D3C2-CC9E-461C-BC44-9D44B66C92BC}" destId="{A4BB0988-8AA2-4333-9801-00F59411ADF0}" srcOrd="0" destOrd="0" presId="urn:microsoft.com/office/officeart/2005/8/layout/hList1"/>
    <dgm:cxn modelId="{80F43642-35F0-497C-A270-534B70A64FC0}" type="presOf" srcId="{CFFF27FB-EF0A-4AA1-A610-E544464CF212}" destId="{F44157BE-A37A-4DC4-A0EB-8727CB48851C}" srcOrd="0" destOrd="0" presId="urn:microsoft.com/office/officeart/2005/8/layout/hList1"/>
    <dgm:cxn modelId="{9A992745-F191-4A0E-9697-A14F1A9CA8ED}" type="presOf" srcId="{3ED0A043-7320-482C-AD81-AEDB64DD0EC1}" destId="{EC86D589-4CDD-4424-A59E-44E6DDC39808}" srcOrd="0" destOrd="0" presId="urn:microsoft.com/office/officeart/2005/8/layout/hList1"/>
    <dgm:cxn modelId="{76081048-694E-47B6-91EB-BF5B2B9DF46C}" type="presOf" srcId="{F38C07D6-742A-43FF-84D4-07D4A8171285}" destId="{839FD1C3-531C-4A39-AA22-B03D8F124607}" srcOrd="0" destOrd="2" presId="urn:microsoft.com/office/officeart/2005/8/layout/hList1"/>
    <dgm:cxn modelId="{4700AC4A-BF6A-4032-9FAE-5A48C17098B1}" srcId="{CC33D3C2-CC9E-461C-BC44-9D44B66C92BC}" destId="{3ED0A043-7320-482C-AD81-AEDB64DD0EC1}" srcOrd="0" destOrd="0" parTransId="{2DC14FBD-45D2-45CB-AD28-AF3947F9C016}" sibTransId="{8CF25DFF-7898-456D-B113-46E15670B085}"/>
    <dgm:cxn modelId="{B3BCD86A-BC33-4633-A927-FD79F32279C0}" srcId="{CC33D3C2-CC9E-461C-BC44-9D44B66C92BC}" destId="{F73D5B00-0C6C-41E8-803C-30BCEBFC54C5}" srcOrd="1" destOrd="0" parTransId="{4259FDEC-0703-4CE1-91BB-F9BC18DC0832}" sibTransId="{F1CBE4CC-A4D2-41BA-81C8-290376FCC73D}"/>
    <dgm:cxn modelId="{A945F756-C70B-47D1-9005-C04B276C085E}" type="presOf" srcId="{B20AC58C-C92E-4730-A4F8-AEAD5C519881}" destId="{27CFC450-8CDE-4BF4-A261-7817C243C544}" srcOrd="0" destOrd="0" presId="urn:microsoft.com/office/officeart/2005/8/layout/hList1"/>
    <dgm:cxn modelId="{FCE29A9A-AE60-4CA0-A0DB-2289CE1B47EE}" srcId="{B20AC58C-C92E-4730-A4F8-AEAD5C519881}" destId="{F2A9F7D5-88A7-4679-B9F4-20530C00679F}" srcOrd="0" destOrd="0" parTransId="{73B4ECAF-09C0-48CC-A63A-6110B60D34ED}" sibTransId="{C2B05D85-D20D-4D3A-8EAC-0C1B58F3EB48}"/>
    <dgm:cxn modelId="{5C570EB6-D6C7-4440-8E94-0F56822A62C0}" type="presOf" srcId="{D32AB341-6B18-44C1-A15A-ED1924ECE9F6}" destId="{839FD1C3-531C-4A39-AA22-B03D8F124607}" srcOrd="0" destOrd="3" presId="urn:microsoft.com/office/officeart/2005/8/layout/hList1"/>
    <dgm:cxn modelId="{F50989B7-DDE6-4ED5-A992-B5B8F5B2C270}" srcId="{B20AC58C-C92E-4730-A4F8-AEAD5C519881}" destId="{D32AB341-6B18-44C1-A15A-ED1924ECE9F6}" srcOrd="3" destOrd="0" parTransId="{DE8C4E1E-42A3-4FFB-A2E6-CB6CE292DC26}" sibTransId="{EE68F2F3-E5AF-46AC-8ED3-42EFB0F0E279}"/>
    <dgm:cxn modelId="{732437C2-1B6E-4D66-94B8-C65A7AFABD62}" srcId="{3ED0A043-7320-482C-AD81-AEDB64DD0EC1}" destId="{CFFF27FB-EF0A-4AA1-A610-E544464CF212}" srcOrd="0" destOrd="0" parTransId="{30D3B1C6-DA99-4F17-AAFC-BC1F4E766828}" sibTransId="{C84C10C6-A599-4BF9-A243-AEE6AFBDC42D}"/>
    <dgm:cxn modelId="{E40CFACB-C1EF-4056-8EC7-78CAB5EA8DCA}" type="presOf" srcId="{F2A9F7D5-88A7-4679-B9F4-20530C00679F}" destId="{839FD1C3-531C-4A39-AA22-B03D8F124607}" srcOrd="0" destOrd="0" presId="urn:microsoft.com/office/officeart/2005/8/layout/hList1"/>
    <dgm:cxn modelId="{6396B0CC-2D6C-4945-9985-92781F911A9A}" type="presOf" srcId="{E6E76051-C30F-4BA5-9F97-316A894FFC7F}" destId="{839FD1C3-531C-4A39-AA22-B03D8F124607}" srcOrd="0" destOrd="1" presId="urn:microsoft.com/office/officeart/2005/8/layout/hList1"/>
    <dgm:cxn modelId="{BAC13DD4-1060-45F5-92CE-DC6694F24CF7}" type="presOf" srcId="{42492FE6-D0EA-4653-8A4C-C15BE3FCE790}" destId="{29FFB918-366E-4C6C-B4A2-6AED9BC9B2BE}" srcOrd="0" destOrd="0" presId="urn:microsoft.com/office/officeart/2005/8/layout/hList1"/>
    <dgm:cxn modelId="{7C8E3EDC-3FCD-460C-8EDB-4C4C4B637E86}" srcId="{B20AC58C-C92E-4730-A4F8-AEAD5C519881}" destId="{F38C07D6-742A-43FF-84D4-07D4A8171285}" srcOrd="2" destOrd="0" parTransId="{B2A7BD0E-8B1B-456B-BD1F-EE96F4FCA97D}" sibTransId="{F9A6D032-A3E8-4921-B5E0-502961F5332A}"/>
    <dgm:cxn modelId="{DDCD4CF0-1DA9-4F02-AE69-A286C731E4C1}" srcId="{CC33D3C2-CC9E-461C-BC44-9D44B66C92BC}" destId="{B20AC58C-C92E-4730-A4F8-AEAD5C519881}" srcOrd="2" destOrd="0" parTransId="{FAE55D82-C2E4-470A-BA2E-B6C8817C5A50}" sibTransId="{DF6CC8ED-6055-4E50-8AF7-6D568A8A9DDB}"/>
    <dgm:cxn modelId="{E1E6D8F4-CD46-4765-8E01-8128B7158476}" type="presOf" srcId="{F73D5B00-0C6C-41E8-803C-30BCEBFC54C5}" destId="{F179290C-D37C-46AA-9930-172E5D5441A1}" srcOrd="0" destOrd="0" presId="urn:microsoft.com/office/officeart/2005/8/layout/hList1"/>
    <dgm:cxn modelId="{2B5FEE2F-9FC1-4C4E-96E2-3281A1B1742C}" type="presParOf" srcId="{A4BB0988-8AA2-4333-9801-00F59411ADF0}" destId="{0AE5E404-43A2-4CBB-B49E-494F6027FC59}" srcOrd="0" destOrd="0" presId="urn:microsoft.com/office/officeart/2005/8/layout/hList1"/>
    <dgm:cxn modelId="{2A1509E2-8851-4B19-9E1D-7560A69BA97B}" type="presParOf" srcId="{0AE5E404-43A2-4CBB-B49E-494F6027FC59}" destId="{EC86D589-4CDD-4424-A59E-44E6DDC39808}" srcOrd="0" destOrd="0" presId="urn:microsoft.com/office/officeart/2005/8/layout/hList1"/>
    <dgm:cxn modelId="{23D2153E-D5ED-4CFB-A543-CA0A1FA9D093}" type="presParOf" srcId="{0AE5E404-43A2-4CBB-B49E-494F6027FC59}" destId="{F44157BE-A37A-4DC4-A0EB-8727CB48851C}" srcOrd="1" destOrd="0" presId="urn:microsoft.com/office/officeart/2005/8/layout/hList1"/>
    <dgm:cxn modelId="{A1E2C21D-1D8E-433B-84B2-17E70D187ABD}" type="presParOf" srcId="{A4BB0988-8AA2-4333-9801-00F59411ADF0}" destId="{0D4055F9-7427-464E-A4D3-8FB46EB69B4A}" srcOrd="1" destOrd="0" presId="urn:microsoft.com/office/officeart/2005/8/layout/hList1"/>
    <dgm:cxn modelId="{3633F71B-1C74-4DED-BE29-FDA90B7C145A}" type="presParOf" srcId="{A4BB0988-8AA2-4333-9801-00F59411ADF0}" destId="{983ABD12-5F3E-4579-B761-2096F7B32B4C}" srcOrd="2" destOrd="0" presId="urn:microsoft.com/office/officeart/2005/8/layout/hList1"/>
    <dgm:cxn modelId="{D9C7A913-EAEA-4E3D-AD82-01B637B783A7}" type="presParOf" srcId="{983ABD12-5F3E-4579-B761-2096F7B32B4C}" destId="{F179290C-D37C-46AA-9930-172E5D5441A1}" srcOrd="0" destOrd="0" presId="urn:microsoft.com/office/officeart/2005/8/layout/hList1"/>
    <dgm:cxn modelId="{9CB7DFC6-9ACB-42F3-B72E-FF30D3259101}" type="presParOf" srcId="{983ABD12-5F3E-4579-B761-2096F7B32B4C}" destId="{29FFB918-366E-4C6C-B4A2-6AED9BC9B2BE}" srcOrd="1" destOrd="0" presId="urn:microsoft.com/office/officeart/2005/8/layout/hList1"/>
    <dgm:cxn modelId="{B2E7FF56-5F75-470E-9239-9D17E510BAF2}" type="presParOf" srcId="{A4BB0988-8AA2-4333-9801-00F59411ADF0}" destId="{71F4136E-256C-4D9B-A516-6831E2D4E362}" srcOrd="3" destOrd="0" presId="urn:microsoft.com/office/officeart/2005/8/layout/hList1"/>
    <dgm:cxn modelId="{812BE0B3-6711-4004-A348-C488EDE22291}" type="presParOf" srcId="{A4BB0988-8AA2-4333-9801-00F59411ADF0}" destId="{D187E64E-535C-4AC8-BD7F-B6F22E9DFEAD}" srcOrd="4" destOrd="0" presId="urn:microsoft.com/office/officeart/2005/8/layout/hList1"/>
    <dgm:cxn modelId="{09C5DCEA-EB08-42DA-8DC1-BE5C1A5543D1}" type="presParOf" srcId="{D187E64E-535C-4AC8-BD7F-B6F22E9DFEAD}" destId="{27CFC450-8CDE-4BF4-A261-7817C243C544}" srcOrd="0" destOrd="0" presId="urn:microsoft.com/office/officeart/2005/8/layout/hList1"/>
    <dgm:cxn modelId="{B6E8DA67-5C40-41A7-873C-63680AA0CB77}" type="presParOf" srcId="{D187E64E-535C-4AC8-BD7F-B6F22E9DFEAD}" destId="{839FD1C3-531C-4A39-AA22-B03D8F12460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6D589-4CDD-4424-A59E-44E6DDC39808}">
      <dsp:nvSpPr>
        <dsp:cNvPr id="0" name=""/>
        <dsp:cNvSpPr/>
      </dsp:nvSpPr>
      <dsp:spPr>
        <a:xfrm>
          <a:off x="3404" y="11521"/>
          <a:ext cx="3318969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Vision</a:t>
          </a:r>
        </a:p>
      </dsp:txBody>
      <dsp:txXfrm>
        <a:off x="3404" y="11521"/>
        <a:ext cx="3318969" cy="633600"/>
      </dsp:txXfrm>
    </dsp:sp>
    <dsp:sp modelId="{F44157BE-A37A-4DC4-A0EB-8727CB48851C}">
      <dsp:nvSpPr>
        <dsp:cNvPr id="0" name=""/>
        <dsp:cNvSpPr/>
      </dsp:nvSpPr>
      <dsp:spPr>
        <a:xfrm>
          <a:off x="3404" y="645121"/>
          <a:ext cx="3318969" cy="148616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0" lvl="1" indent="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To build, evolve &amp; adsorb robotics in the Manufacturing Industry at a Global Level.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404" y="645121"/>
        <a:ext cx="3318969" cy="1486160"/>
      </dsp:txXfrm>
    </dsp:sp>
    <dsp:sp modelId="{F179290C-D37C-46AA-9930-172E5D5441A1}">
      <dsp:nvSpPr>
        <dsp:cNvPr id="0" name=""/>
        <dsp:cNvSpPr/>
      </dsp:nvSpPr>
      <dsp:spPr>
        <a:xfrm>
          <a:off x="3787029" y="11521"/>
          <a:ext cx="3318969" cy="633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Mission</a:t>
          </a:r>
        </a:p>
      </dsp:txBody>
      <dsp:txXfrm>
        <a:off x="3787029" y="11521"/>
        <a:ext cx="3318969" cy="633600"/>
      </dsp:txXfrm>
    </dsp:sp>
    <dsp:sp modelId="{29FFB918-366E-4C6C-B4A2-6AED9BC9B2BE}">
      <dsp:nvSpPr>
        <dsp:cNvPr id="0" name=""/>
        <dsp:cNvSpPr/>
      </dsp:nvSpPr>
      <dsp:spPr>
        <a:xfrm>
          <a:off x="3787029" y="645121"/>
          <a:ext cx="3318969" cy="14861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0" lvl="1" indent="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To develop a stable economy by being a catalyst in making production processes reliable, efficient &amp; easily tweakable.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787029" y="645121"/>
        <a:ext cx="3318969" cy="1486160"/>
      </dsp:txXfrm>
    </dsp:sp>
    <dsp:sp modelId="{27CFC450-8CDE-4BF4-A261-7817C243C544}">
      <dsp:nvSpPr>
        <dsp:cNvPr id="0" name=""/>
        <dsp:cNvSpPr/>
      </dsp:nvSpPr>
      <dsp:spPr>
        <a:xfrm>
          <a:off x="7570655" y="11521"/>
          <a:ext cx="3318969" cy="633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Core Values</a:t>
          </a:r>
        </a:p>
      </dsp:txBody>
      <dsp:txXfrm>
        <a:off x="7570655" y="11521"/>
        <a:ext cx="3318969" cy="633600"/>
      </dsp:txXfrm>
    </dsp:sp>
    <dsp:sp modelId="{839FD1C3-531C-4A39-AA22-B03D8F124607}">
      <dsp:nvSpPr>
        <dsp:cNvPr id="0" name=""/>
        <dsp:cNvSpPr/>
      </dsp:nvSpPr>
      <dsp:spPr>
        <a:xfrm>
          <a:off x="7570655" y="645121"/>
          <a:ext cx="3318969" cy="14861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Customer Centric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Quality First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Reliability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Work Transparency</a:t>
          </a:r>
          <a:endParaRPr lang="en-IN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570655" y="645121"/>
        <a:ext cx="3318969" cy="1486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6F7D82-44F4-46ED-B646-F54BB592E46E}"/>
              </a:ext>
            </a:extLst>
          </p:cNvPr>
          <p:cNvSpPr/>
          <p:nvPr userDrawn="1"/>
        </p:nvSpPr>
        <p:spPr>
          <a:xfrm>
            <a:off x="2" y="0"/>
            <a:ext cx="12192000" cy="2535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r-IN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DA5BA-0A2E-47AA-9E11-0B41682A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6710" y="2774613"/>
            <a:ext cx="4572000" cy="1308774"/>
          </a:xfrm>
        </p:spPr>
        <p:txBody>
          <a:bodyPr anchor="b">
            <a:noAutofit/>
          </a:bodyPr>
          <a:lstStyle>
            <a:lvl1pPr algn="ctr">
              <a:defRPr sz="4000" b="1">
                <a:solidFill>
                  <a:schemeClr val="tx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3093BA-EDFA-4B29-8877-D5F42936731C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256006"/>
            <a:ext cx="12192000" cy="1"/>
          </a:xfrm>
          <a:prstGeom prst="line">
            <a:avLst/>
          </a:prstGeom>
          <a:ln w="38100">
            <a:solidFill>
              <a:srgbClr val="FF24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8E90F42-FBE2-4E1E-AA10-905DEB4E3D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6" y="2739899"/>
            <a:ext cx="3686860" cy="1382573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C9C83C-BD73-4CC7-B4C3-7AC553ED308C}"/>
              </a:ext>
            </a:extLst>
          </p:cNvPr>
          <p:cNvCxnSpPr>
            <a:cxnSpLocks/>
          </p:cNvCxnSpPr>
          <p:nvPr userDrawn="1"/>
        </p:nvCxnSpPr>
        <p:spPr>
          <a:xfrm flipV="1">
            <a:off x="4301412" y="391886"/>
            <a:ext cx="0" cy="6074228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50000">
                  <a:srgbClr val="FF24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softEdge rad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C227B01-4CAD-CFA1-9D96-6A5CC06A4179}"/>
              </a:ext>
            </a:extLst>
          </p:cNvPr>
          <p:cNvSpPr/>
          <p:nvPr userDrawn="1"/>
        </p:nvSpPr>
        <p:spPr>
          <a:xfrm>
            <a:off x="-2" y="6606073"/>
            <a:ext cx="12192000" cy="2535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r-IN" sz="180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560C66-9A4F-42BE-BE50-AE4C89AB75D6}"/>
              </a:ext>
            </a:extLst>
          </p:cNvPr>
          <p:cNvCxnSpPr>
            <a:cxnSpLocks/>
          </p:cNvCxnSpPr>
          <p:nvPr userDrawn="1"/>
        </p:nvCxnSpPr>
        <p:spPr>
          <a:xfrm flipV="1">
            <a:off x="-2" y="6611299"/>
            <a:ext cx="12192000" cy="1"/>
          </a:xfrm>
          <a:prstGeom prst="line">
            <a:avLst/>
          </a:prstGeom>
          <a:ln w="38100">
            <a:solidFill>
              <a:srgbClr val="FF24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93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E10D-C252-4535-8189-607D8655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566706"/>
            <a:ext cx="10515600" cy="1123982"/>
          </a:xfrm>
        </p:spPr>
        <p:txBody>
          <a:bodyPr>
            <a:normAutofit/>
          </a:bodyPr>
          <a:lstStyle>
            <a:lvl1pPr algn="ctr">
              <a:defRPr sz="4000" b="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65C32-3B0B-40F8-AEB3-3E6A3E41B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85458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4D61E-B3CA-4CB0-8BAF-08B199F69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701040"/>
            <a:ext cx="2628900" cy="5475923"/>
          </a:xfrm>
        </p:spPr>
        <p:txBody>
          <a:bodyPr vert="eaVert">
            <a:normAutofit/>
          </a:bodyPr>
          <a:lstStyle>
            <a:lvl1pPr algn="ctr">
              <a:defRPr sz="4000" b="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A8D77-625E-420E-AE48-B15C9159D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01040"/>
            <a:ext cx="7734300" cy="54759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3876414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55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E223-04BB-42C0-88B6-E442EFB9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548640"/>
            <a:ext cx="10515600" cy="1142048"/>
          </a:xfrm>
        </p:spPr>
        <p:txBody>
          <a:bodyPr>
            <a:normAutofit/>
          </a:bodyPr>
          <a:lstStyle>
            <a:lvl1pPr algn="ctr">
              <a:defRPr sz="4000" b="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74492-F1ED-48CC-9DB5-8E0BBA2B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337811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AD20-71EF-4777-9F52-7038AFF1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4400" b="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B7DAD-BD91-412B-86C9-F84479AF8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25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1798-9DC1-4645-82FC-5AE51034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547968"/>
            <a:ext cx="10515600" cy="1142720"/>
          </a:xfrm>
        </p:spPr>
        <p:txBody>
          <a:bodyPr>
            <a:normAutofit/>
          </a:bodyPr>
          <a:lstStyle>
            <a:lvl1pPr algn="ctr">
              <a:defRPr sz="4000" b="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906D-9D25-4123-AD77-7A5C3DE35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r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92247-7202-41D6-B700-623BF87AB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692328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2DCF-BDCD-4E61-9F70-EC2624C9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533604"/>
            <a:ext cx="10515600" cy="1157084"/>
          </a:xfrm>
        </p:spPr>
        <p:txBody>
          <a:bodyPr>
            <a:normAutofit/>
          </a:bodyPr>
          <a:lstStyle>
            <a:lvl1pPr algn="ctr">
              <a:defRPr sz="4000" b="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C2C12-ECF9-4CBE-B2ED-1E0CBE86E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63485"/>
            <a:ext cx="5157787" cy="6718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616E0-D9C2-47BC-AC85-8A2118AB3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r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1D2C7-3CD0-4627-BB70-A448EAEF2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763485"/>
            <a:ext cx="5183188" cy="67180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80346E-607C-427B-87BB-93AA79920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r-IN"/>
          </a:p>
        </p:txBody>
      </p:sp>
    </p:spTree>
    <p:extLst>
      <p:ext uri="{BB962C8B-B14F-4D97-AF65-F5344CB8AC3E}">
        <p14:creationId xmlns:p14="http://schemas.microsoft.com/office/powerpoint/2010/main" val="253701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6C18-6A49-4551-B171-2C7BD474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591767"/>
            <a:ext cx="10515600" cy="1070928"/>
          </a:xfrm>
        </p:spPr>
        <p:txBody>
          <a:bodyPr>
            <a:normAutofit/>
          </a:bodyPr>
          <a:lstStyle>
            <a:lvl1pPr algn="ctr">
              <a:defRPr sz="4000" b="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89661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43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1DE-398B-43DD-9DC5-1C191D4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533604"/>
            <a:ext cx="3932236" cy="1523795"/>
          </a:xfrm>
        </p:spPr>
        <p:txBody>
          <a:bodyPr anchor="b"/>
          <a:lstStyle>
            <a:lvl1pPr algn="l">
              <a:defRPr sz="3200" b="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C49B-C862-4A25-8552-2A17DDD75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r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CC92A-B80E-47B0-92E7-1BD4911C5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347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5E0B-1B84-438B-83A4-AB2D382F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533604"/>
            <a:ext cx="3932236" cy="1523795"/>
          </a:xfrm>
        </p:spPr>
        <p:txBody>
          <a:bodyPr anchor="b"/>
          <a:lstStyle>
            <a:lvl1pPr>
              <a:defRPr sz="3200" b="0"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mr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0F9DC7-B46D-4377-A95A-47EB5CC44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mr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0BA21-20F4-462B-9E1D-4676F446D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65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C8784-C12C-4955-93CE-AC032305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mr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24A79-5DD8-4019-A814-F48484BF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mr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3A97C-FB81-4D84-90F1-D081E94FD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F17F3-EB82-4F36-A775-105EC5DC1CC5}" type="datetimeFigureOut">
              <a:rPr lang="mr-IN" smtClean="0"/>
              <a:t>25-03-2025</a:t>
            </a:fld>
            <a:endParaRPr lang="mr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4EC8-9FA5-4F84-B1B2-DFCE47C1E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r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E1666-B629-4EA2-8649-152E6985B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FF025-10AE-427C-9202-2697C56FAB65}" type="slidenum">
              <a:rPr lang="mr-IN" smtClean="0"/>
              <a:t>‹#›</a:t>
            </a:fld>
            <a:endParaRPr lang="mr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B82CA1-EBA9-41B9-A9E6-5C559D8F0B0D}"/>
              </a:ext>
            </a:extLst>
          </p:cNvPr>
          <p:cNvSpPr/>
          <p:nvPr userDrawn="1"/>
        </p:nvSpPr>
        <p:spPr>
          <a:xfrm>
            <a:off x="0" y="6447700"/>
            <a:ext cx="8369931" cy="4103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r-IN" sz="180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69D1F9-922B-421E-86E2-6C03D83625E1}"/>
              </a:ext>
            </a:extLst>
          </p:cNvPr>
          <p:cNvCxnSpPr>
            <a:cxnSpLocks/>
            <a:endCxn id="10" idx="0"/>
          </p:cNvCxnSpPr>
          <p:nvPr userDrawn="1"/>
        </p:nvCxnSpPr>
        <p:spPr>
          <a:xfrm>
            <a:off x="0" y="6433331"/>
            <a:ext cx="8369931" cy="13506"/>
          </a:xfrm>
          <a:prstGeom prst="line">
            <a:avLst/>
          </a:prstGeom>
          <a:ln w="28575">
            <a:solidFill>
              <a:srgbClr val="FF24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87F82DF-BA0A-422D-97F5-D6FD2460E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3" t="83169"/>
          <a:stretch/>
        </p:blipFill>
        <p:spPr>
          <a:xfrm>
            <a:off x="8840835" y="6517050"/>
            <a:ext cx="3351166" cy="340950"/>
          </a:xfrm>
          <a:prstGeom prst="rect">
            <a:avLst/>
          </a:prstGeom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F1B71838-859C-4F84-B298-695A5FFCAD7F}"/>
              </a:ext>
            </a:extLst>
          </p:cNvPr>
          <p:cNvSpPr/>
          <p:nvPr userDrawn="1"/>
        </p:nvSpPr>
        <p:spPr>
          <a:xfrm>
            <a:off x="8369931" y="6446837"/>
            <a:ext cx="470901" cy="41030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r-IN" sz="180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D653D-E0AF-4FF4-A713-F172C10D9965}"/>
              </a:ext>
            </a:extLst>
          </p:cNvPr>
          <p:cNvCxnSpPr>
            <a:cxnSpLocks/>
            <a:stCxn id="10" idx="0"/>
            <a:endCxn id="10" idx="4"/>
          </p:cNvCxnSpPr>
          <p:nvPr userDrawn="1"/>
        </p:nvCxnSpPr>
        <p:spPr>
          <a:xfrm>
            <a:off x="8369931" y="6446837"/>
            <a:ext cx="470901" cy="410303"/>
          </a:xfrm>
          <a:prstGeom prst="line">
            <a:avLst/>
          </a:prstGeom>
          <a:ln w="38100">
            <a:solidFill>
              <a:srgbClr val="FF24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BA522-FC13-485C-911D-03ED88C68206}"/>
              </a:ext>
            </a:extLst>
          </p:cNvPr>
          <p:cNvSpPr/>
          <p:nvPr userDrawn="1"/>
        </p:nvSpPr>
        <p:spPr>
          <a:xfrm>
            <a:off x="3822069" y="1"/>
            <a:ext cx="8369931" cy="4103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r-IN" sz="180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EAA6BC-5AEA-47F7-A3EC-5E97B06445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0"/>
            <a:ext cx="1468121" cy="533605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03F5ECEA-7DC8-4829-BE54-FCA3399CAC41}"/>
              </a:ext>
            </a:extLst>
          </p:cNvPr>
          <p:cNvSpPr/>
          <p:nvPr userDrawn="1"/>
        </p:nvSpPr>
        <p:spPr>
          <a:xfrm rot="10800000">
            <a:off x="3351168" y="1"/>
            <a:ext cx="470901" cy="41030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r-IN" sz="1801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F81187-F3EA-42A5-AC1B-1ACC8BEB5D84}"/>
              </a:ext>
            </a:extLst>
          </p:cNvPr>
          <p:cNvCxnSpPr>
            <a:cxnSpLocks/>
            <a:stCxn id="14" idx="0"/>
          </p:cNvCxnSpPr>
          <p:nvPr userDrawn="1"/>
        </p:nvCxnSpPr>
        <p:spPr>
          <a:xfrm>
            <a:off x="3822069" y="410303"/>
            <a:ext cx="8369931" cy="0"/>
          </a:xfrm>
          <a:prstGeom prst="line">
            <a:avLst/>
          </a:prstGeom>
          <a:ln w="38100">
            <a:solidFill>
              <a:srgbClr val="FF24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9692CF-AF3B-4A9E-9173-C192CAFCB5E7}"/>
              </a:ext>
            </a:extLst>
          </p:cNvPr>
          <p:cNvCxnSpPr>
            <a:cxnSpLocks/>
            <a:stCxn id="14" idx="4"/>
            <a:endCxn id="14" idx="0"/>
          </p:cNvCxnSpPr>
          <p:nvPr userDrawn="1"/>
        </p:nvCxnSpPr>
        <p:spPr>
          <a:xfrm>
            <a:off x="3351168" y="1"/>
            <a:ext cx="470901" cy="410303"/>
          </a:xfrm>
          <a:prstGeom prst="line">
            <a:avLst/>
          </a:prstGeom>
          <a:ln w="38100">
            <a:solidFill>
              <a:srgbClr val="FF24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15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r-IN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hyperlink" Target="https://kurosystems.net/" TargetMode="External"/><Relationship Id="rId4" Type="http://schemas.openxmlformats.org/officeDocument/2006/relationships/image" Target="../media/image48.svg"/><Relationship Id="rId9" Type="http://schemas.openxmlformats.org/officeDocument/2006/relationships/hyperlink" Target="mailto:info@kurosystems.ne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68030F-C294-419B-B0A0-66F1AF455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570" y="1655836"/>
            <a:ext cx="5862551" cy="281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AA42F553-7E91-4634-9C4D-6B09E7DBDEED}"/>
              </a:ext>
            </a:extLst>
          </p:cNvPr>
          <p:cNvSpPr/>
          <p:nvPr/>
        </p:nvSpPr>
        <p:spPr>
          <a:xfrm>
            <a:off x="5643815" y="4865064"/>
            <a:ext cx="5110059" cy="3371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600" b="1" strike="noStrike" spc="50" dirty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Industry 4.0 | End-to-End Traceability</a:t>
            </a:r>
            <a:endParaRPr lang="en-US" sz="1600" b="1" strike="noStrike" spc="50" dirty="0">
              <a:ln w="0"/>
              <a:solidFill>
                <a:schemeClr val="bg1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00000"/>
                </a:solidFill>
                <a:ea typeface="Calibri" panose="020F0502020204030204" pitchFamily="34" charset="0"/>
              </a:rPr>
              <a:t>RM &amp; Production Traceability</a:t>
            </a:r>
            <a:br>
              <a:rPr lang="en-US" sz="4000" b="0" strike="noStrike" spc="-1" dirty="0">
                <a:solidFill>
                  <a:srgbClr val="000000"/>
                </a:solidFill>
                <a:ea typeface="Calibri" panose="020F0502020204030204" pitchFamily="34" charset="0"/>
              </a:rPr>
            </a:br>
            <a:r>
              <a:rPr lang="en-US" sz="2000" i="1" strike="noStrike" spc="-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</a:rPr>
              <a:t>FMCG</a:t>
            </a:r>
            <a:r>
              <a:rPr lang="en-US" sz="2000" i="1" spc="-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</a:rPr>
              <a:t> Industry</a:t>
            </a:r>
            <a:endParaRPr lang="en-US" sz="2000" i="1" strike="noStrike" spc="-1" dirty="0">
              <a:solidFill>
                <a:srgbClr val="000000"/>
              </a:solidFill>
              <a:ea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A21B-A6F5-42CE-88F6-E40612891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733040" cy="43513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Case : Raw Material to End of Line Production Traceability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Application proven for Nano-Factory which makes multiple products on single line in lots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User-friendly information addition in the system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Purely </a:t>
            </a:r>
            <a:r>
              <a:rPr lang="en-IN" sz="1600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manless</a:t>
            </a: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data entry from start to end using AI tools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28E8B5-71A8-4672-AC30-A324BF1663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71241" y="2394409"/>
            <a:ext cx="6469185" cy="28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6195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00000"/>
                </a:solidFill>
                <a:ea typeface="Calibri" panose="020F0502020204030204" pitchFamily="34" charset="0"/>
              </a:rPr>
              <a:t>Clientele</a:t>
            </a:r>
            <a:endParaRPr lang="en-US" sz="2000" b="0" strike="noStrike" spc="-1" dirty="0">
              <a:solidFill>
                <a:schemeClr val="bg1">
                  <a:lumMod val="50000"/>
                </a:schemeClr>
              </a:solidFill>
              <a:ea typeface="Calibri" panose="020F050202020403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2D7097C-9096-4124-8E4A-1C585812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37" y="1610688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00D388D3-BEC9-435B-B5B5-D7EB9C211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69" y="1610688"/>
            <a:ext cx="1236599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E0BA5180-4D73-4A51-A185-2518DCFC6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00" y="1610688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78534FFE-1633-447D-A852-1E2C2BE9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32" y="1610688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F674523D-B8DB-4E5A-BEE1-A2D60401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63" y="2848276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1406EB91-F6D8-4192-9060-F0DDDB46B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37" y="2848282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6E7BF995-A472-4843-A9B5-06A6D4C19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68" y="2848282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48" name="Picture 16">
            <a:extLst>
              <a:ext uri="{FF2B5EF4-FFF2-40B4-BE49-F238E27FC236}">
                <a16:creationId xmlns:a16="http://schemas.microsoft.com/office/drawing/2014/main" id="{73682DBC-8ADC-4A86-B9FD-87E0CB37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00" y="2848282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54" name="Picture 22">
            <a:extLst>
              <a:ext uri="{FF2B5EF4-FFF2-40B4-BE49-F238E27FC236}">
                <a16:creationId xmlns:a16="http://schemas.microsoft.com/office/drawing/2014/main" id="{3506A9BF-8763-4AFB-859E-0436ECEA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32" y="2848282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56" name="Picture 24">
            <a:extLst>
              <a:ext uri="{FF2B5EF4-FFF2-40B4-BE49-F238E27FC236}">
                <a16:creationId xmlns:a16="http://schemas.microsoft.com/office/drawing/2014/main" id="{EF6346E1-9273-4A00-A673-75A93B92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37" y="4085876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60" name="Picture 28">
            <a:extLst>
              <a:ext uri="{FF2B5EF4-FFF2-40B4-BE49-F238E27FC236}">
                <a16:creationId xmlns:a16="http://schemas.microsoft.com/office/drawing/2014/main" id="{637DD8EC-2268-48A1-B86E-0006BE469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37" y="5323470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62" name="Picture 30">
            <a:extLst>
              <a:ext uri="{FF2B5EF4-FFF2-40B4-BE49-F238E27FC236}">
                <a16:creationId xmlns:a16="http://schemas.microsoft.com/office/drawing/2014/main" id="{FE37832A-BF67-4C51-A927-DBC2347A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32" y="5323470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64" name="Picture 32">
            <a:extLst>
              <a:ext uri="{FF2B5EF4-FFF2-40B4-BE49-F238E27FC236}">
                <a16:creationId xmlns:a16="http://schemas.microsoft.com/office/drawing/2014/main" id="{42E388D5-9214-42EC-ABDA-195FC5AA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00" y="5323470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66" name="Picture 34">
            <a:extLst>
              <a:ext uri="{FF2B5EF4-FFF2-40B4-BE49-F238E27FC236}">
                <a16:creationId xmlns:a16="http://schemas.microsoft.com/office/drawing/2014/main" id="{32425609-4AD0-4D23-B4EA-681A67EF5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62" y="5323468"/>
            <a:ext cx="1236601" cy="824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68" name="Picture 36">
            <a:extLst>
              <a:ext uri="{FF2B5EF4-FFF2-40B4-BE49-F238E27FC236}">
                <a16:creationId xmlns:a16="http://schemas.microsoft.com/office/drawing/2014/main" id="{6ED8A4A3-31D4-4EF5-9437-7D224650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67" y="5323469"/>
            <a:ext cx="1236599" cy="824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70" name="Picture 38">
            <a:extLst>
              <a:ext uri="{FF2B5EF4-FFF2-40B4-BE49-F238E27FC236}">
                <a16:creationId xmlns:a16="http://schemas.microsoft.com/office/drawing/2014/main" id="{741E54E8-2B33-44DF-A083-494A48380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00" y="4085876"/>
            <a:ext cx="1236600" cy="82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72" name="Picture 40">
            <a:extLst>
              <a:ext uri="{FF2B5EF4-FFF2-40B4-BE49-F238E27FC236}">
                <a16:creationId xmlns:a16="http://schemas.microsoft.com/office/drawing/2014/main" id="{999B6EBA-7B67-4432-A572-638480FDC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67" y="4085875"/>
            <a:ext cx="1236599" cy="824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74" name="Picture 42">
            <a:extLst>
              <a:ext uri="{FF2B5EF4-FFF2-40B4-BE49-F238E27FC236}">
                <a16:creationId xmlns:a16="http://schemas.microsoft.com/office/drawing/2014/main" id="{EF34D7AF-A778-4A26-9965-6B036088D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29" y="4085875"/>
            <a:ext cx="1236599" cy="824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476" name="Picture 44">
            <a:extLst>
              <a:ext uri="{FF2B5EF4-FFF2-40B4-BE49-F238E27FC236}">
                <a16:creationId xmlns:a16="http://schemas.microsoft.com/office/drawing/2014/main" id="{3D844E2E-8FB2-4604-B0A5-D5FC39638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7" y="4085870"/>
            <a:ext cx="1236606" cy="824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897FF-AE59-4785-8785-1419B68ECB1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9563457" y="1610689"/>
            <a:ext cx="1236599" cy="824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585605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2"/>
          <p:cNvSpPr/>
          <p:nvPr/>
        </p:nvSpPr>
        <p:spPr>
          <a:xfrm>
            <a:off x="4344840" y="4382720"/>
            <a:ext cx="3501720" cy="91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>
                <a:solidFill>
                  <a:schemeClr val="accent1"/>
                </a:solidFill>
                <a:latin typeface="Calibri"/>
              </a:rPr>
              <a:t>THANK YOU</a:t>
            </a:r>
            <a:endParaRPr lang="en-US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2" descr="Business Handshake Sign Symbol Icon Graphic by Doo Design Studio · Creative  Fabrica">
            <a:extLst>
              <a:ext uri="{FF2B5EF4-FFF2-40B4-BE49-F238E27FC236}">
                <a16:creationId xmlns:a16="http://schemas.microsoft.com/office/drawing/2014/main" id="{2B7603B1-F3E8-439D-B985-F09EEDFB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873498"/>
            <a:ext cx="55245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ll center with solid fill">
            <a:extLst>
              <a:ext uri="{FF2B5EF4-FFF2-40B4-BE49-F238E27FC236}">
                <a16:creationId xmlns:a16="http://schemas.microsoft.com/office/drawing/2014/main" id="{14FE0825-84FA-49E3-B188-81925D8A8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7429" y="5639693"/>
            <a:ext cx="587801" cy="587801"/>
          </a:xfrm>
          <a:prstGeom prst="rect">
            <a:avLst/>
          </a:prstGeom>
        </p:spPr>
      </p:pic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FB914E5C-1962-4492-98E0-4A3ECBE0B6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0730" b="9710"/>
          <a:stretch/>
        </p:blipFill>
        <p:spPr>
          <a:xfrm>
            <a:off x="108070" y="5639695"/>
            <a:ext cx="738811" cy="587801"/>
          </a:xfrm>
          <a:prstGeom prst="rect">
            <a:avLst/>
          </a:prstGeom>
        </p:spPr>
      </p:pic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D07DE68F-3F0C-4521-8969-3A64FEA43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1075" y="5639695"/>
            <a:ext cx="587801" cy="524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463897-ADA6-4230-8AA9-61581A801DD4}"/>
              </a:ext>
            </a:extLst>
          </p:cNvPr>
          <p:cNvSpPr/>
          <p:nvPr/>
        </p:nvSpPr>
        <p:spPr>
          <a:xfrm>
            <a:off x="5240346" y="5702760"/>
            <a:ext cx="23631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+91 8956014041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FB5257-B255-404A-914E-108E1CFF373F}"/>
              </a:ext>
            </a:extLst>
          </p:cNvPr>
          <p:cNvSpPr/>
          <p:nvPr/>
        </p:nvSpPr>
        <p:spPr>
          <a:xfrm>
            <a:off x="9208876" y="5702760"/>
            <a:ext cx="29831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info@kurosystems.net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5DDC9-7DA4-464D-A257-8996773582CA}"/>
              </a:ext>
            </a:extLst>
          </p:cNvPr>
          <p:cNvSpPr/>
          <p:nvPr/>
        </p:nvSpPr>
        <p:spPr>
          <a:xfrm>
            <a:off x="846881" y="5702760"/>
            <a:ext cx="33048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/>
              </a:rPr>
              <a:t>https://kurosystems.net/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00000"/>
                </a:solidFill>
                <a:ea typeface="Calibri" panose="020F0502020204030204" pitchFamily="34" charset="0"/>
              </a:rPr>
              <a:t>A brief about </a:t>
            </a:r>
            <a:r>
              <a:rPr lang="en-US" sz="4000" b="0" strike="noStrike" spc="-1" dirty="0">
                <a:solidFill>
                  <a:srgbClr val="FF2400"/>
                </a:solidFill>
                <a:latin typeface="3ds" panose="02000503020000020004" pitchFamily="2" charset="0"/>
                <a:ea typeface="Verdana"/>
              </a:rPr>
              <a:t>KURO</a:t>
            </a:r>
            <a:endParaRPr lang="en-US" sz="4000" b="0" strike="noStrike" spc="-1" dirty="0">
              <a:solidFill>
                <a:srgbClr val="FF2400"/>
              </a:solidFill>
              <a:latin typeface="3ds" panose="02000503020000020004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9FEA577-C2C2-4028-BA8F-0D0BAF49EC7F}"/>
              </a:ext>
            </a:extLst>
          </p:cNvPr>
          <p:cNvGraphicFramePr/>
          <p:nvPr/>
        </p:nvGraphicFramePr>
        <p:xfrm>
          <a:off x="649185" y="3969734"/>
          <a:ext cx="10893029" cy="214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2" descr="NJ Has 16 of the Fastest Growing Tech Companies, According to Deloitte -  New Jersey Business Magazine">
            <a:extLst>
              <a:ext uri="{FF2B5EF4-FFF2-40B4-BE49-F238E27FC236}">
                <a16:creationId xmlns:a16="http://schemas.microsoft.com/office/drawing/2014/main" id="{26C4376E-E0D2-4826-B14F-82FB9847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677" y="1793347"/>
            <a:ext cx="2117034" cy="13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at is industry 4.0? - DAT4.Zero">
            <a:extLst>
              <a:ext uri="{FF2B5EF4-FFF2-40B4-BE49-F238E27FC236}">
                <a16:creationId xmlns:a16="http://schemas.microsoft.com/office/drawing/2014/main" id="{DC03EA36-F061-44F9-8643-9E684F333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4F9FC"/>
              </a:clrFrom>
              <a:clrTo>
                <a:srgbClr val="F4F9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66" y="1786258"/>
            <a:ext cx="3790268" cy="13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74B74F-7637-4492-A272-21A3A8C7881E}"/>
              </a:ext>
            </a:extLst>
          </p:cNvPr>
          <p:cNvSpPr txBox="1"/>
          <p:nvPr/>
        </p:nvSpPr>
        <p:spPr>
          <a:xfrm>
            <a:off x="1512677" y="3152087"/>
            <a:ext cx="2117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A Technology Company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24D56-D7F3-46A5-AD72-6BE5A0A00FD1}"/>
              </a:ext>
            </a:extLst>
          </p:cNvPr>
          <p:cNvSpPr txBox="1"/>
          <p:nvPr/>
        </p:nvSpPr>
        <p:spPr>
          <a:xfrm>
            <a:off x="4668456" y="3155686"/>
            <a:ext cx="285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Turnkey Solutions for Industry 4.0 IT-OT integration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DA9E6-2220-4CEC-8FC8-EB19F83619CA}"/>
              </a:ext>
            </a:extLst>
          </p:cNvPr>
          <p:cNvSpPr txBox="1"/>
          <p:nvPr/>
        </p:nvSpPr>
        <p:spPr>
          <a:xfrm>
            <a:off x="8523889" y="3163495"/>
            <a:ext cx="211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End-to-End Value Chain Traceability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8BB238-A004-47AF-A8DE-F691FD661C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04" y="1650758"/>
            <a:ext cx="2354603" cy="15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48926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8CF324B-20D6-44E8-BCA1-E0C192978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19" y="1869007"/>
            <a:ext cx="1548191" cy="1468112"/>
          </a:xfrm>
          <a:prstGeom prst="rect">
            <a:avLst/>
          </a:prstGeom>
        </p:spPr>
      </p:pic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spc="-1" dirty="0">
                <a:solidFill>
                  <a:srgbClr val="000000"/>
                </a:solidFill>
                <a:ea typeface="Calibri" panose="020F0502020204030204" pitchFamily="34" charset="0"/>
              </a:rPr>
              <a:t>Our Offerings</a:t>
            </a:r>
            <a:endParaRPr lang="en-US" sz="4000" b="0" strike="noStrike" spc="-1" dirty="0">
              <a:solidFill>
                <a:srgbClr val="FF2400"/>
              </a:solidFill>
              <a:ea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E4BD70-3A6A-4D2D-B68F-7104742A5783}"/>
              </a:ext>
            </a:extLst>
          </p:cNvPr>
          <p:cNvSpPr txBox="1"/>
          <p:nvPr/>
        </p:nvSpPr>
        <p:spPr>
          <a:xfrm>
            <a:off x="466917" y="5490302"/>
            <a:ext cx="511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Traceability of the Value 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7D1A1-F5A5-4F85-8543-97CE7EB65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7" y="1789314"/>
            <a:ext cx="5116412" cy="3479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0A73BF-35CB-434A-BCD0-FF9D0610DEAF}"/>
              </a:ext>
            </a:extLst>
          </p:cNvPr>
          <p:cNvSpPr txBox="1"/>
          <p:nvPr/>
        </p:nvSpPr>
        <p:spPr>
          <a:xfrm>
            <a:off x="7999141" y="1513375"/>
            <a:ext cx="1167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IoT | </a:t>
            </a:r>
            <a:r>
              <a:rPr lang="en-IN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IIoT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0DCDCA-4921-41B4-8D19-860970C504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1" t="12678" r="21972" b="15786"/>
          <a:stretch/>
        </p:blipFill>
        <p:spPr>
          <a:xfrm>
            <a:off x="7693171" y="4206688"/>
            <a:ext cx="1779483" cy="12381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943CBE-15C9-4A9B-926D-0293325334E8}"/>
              </a:ext>
            </a:extLst>
          </p:cNvPr>
          <p:cNvSpPr txBox="1"/>
          <p:nvPr/>
        </p:nvSpPr>
        <p:spPr>
          <a:xfrm>
            <a:off x="7693170" y="5476841"/>
            <a:ext cx="1779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Edge Computing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F9BDA6-9E15-4014-92EF-9BE7D6A18A8F}"/>
              </a:ext>
            </a:extLst>
          </p:cNvPr>
          <p:cNvSpPr txBox="1"/>
          <p:nvPr/>
        </p:nvSpPr>
        <p:spPr>
          <a:xfrm>
            <a:off x="9388487" y="4265104"/>
            <a:ext cx="1263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Digital Twin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2293955-4CC8-4528-82F3-F55F19B836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22466" r="7430" b="13283"/>
          <a:stretch/>
        </p:blipFill>
        <p:spPr>
          <a:xfrm flipH="1">
            <a:off x="6489146" y="3233219"/>
            <a:ext cx="1609530" cy="8849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AAA186E-2592-44B0-A294-4E1429121F42}"/>
              </a:ext>
            </a:extLst>
          </p:cNvPr>
          <p:cNvSpPr txBox="1"/>
          <p:nvPr/>
        </p:nvSpPr>
        <p:spPr>
          <a:xfrm>
            <a:off x="6545288" y="4141993"/>
            <a:ext cx="126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IT-OT</a:t>
            </a:r>
          </a:p>
          <a:p>
            <a:pPr algn="ctr"/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C91A55-8176-4C32-9F22-179305D36DC4}"/>
              </a:ext>
            </a:extLst>
          </p:cNvPr>
          <p:cNvCxnSpPr>
            <a:cxnSpLocks/>
          </p:cNvCxnSpPr>
          <p:nvPr/>
        </p:nvCxnSpPr>
        <p:spPr>
          <a:xfrm>
            <a:off x="6782911" y="1971904"/>
            <a:ext cx="3600000" cy="360000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5000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D8240F-7018-45BD-AE4B-7E8EA009B6C0}"/>
              </a:ext>
            </a:extLst>
          </p:cNvPr>
          <p:cNvCxnSpPr>
            <a:cxnSpLocks/>
          </p:cNvCxnSpPr>
          <p:nvPr/>
        </p:nvCxnSpPr>
        <p:spPr>
          <a:xfrm rot="16200000">
            <a:off x="6782911" y="1968562"/>
            <a:ext cx="3600000" cy="360000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50000">
                  <a:srgbClr val="002060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3303DBD-C808-45A7-BA10-67C63428B3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715" r="16699"/>
          <a:stretch/>
        </p:blipFill>
        <p:spPr>
          <a:xfrm>
            <a:off x="9350111" y="3092740"/>
            <a:ext cx="1340281" cy="116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411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00000"/>
                </a:solidFill>
                <a:ea typeface="Calibri" panose="020F0502020204030204" pitchFamily="34" charset="0"/>
              </a:rPr>
              <a:t>Standard Architecture</a:t>
            </a:r>
            <a:endParaRPr lang="en-US" sz="4000" b="0" strike="noStrike" spc="-1" dirty="0">
              <a:solidFill>
                <a:srgbClr val="FF2400"/>
              </a:solidFill>
              <a:ea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3DADE8-5A96-4927-9F51-53743A64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21" y="1545453"/>
            <a:ext cx="10077158" cy="46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0815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54C89D-A6EF-4296-899A-FB433ED3C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90" y="1575902"/>
            <a:ext cx="2590800" cy="179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62BE-043B-4512-8694-BE4C6907A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99" y="3955782"/>
            <a:ext cx="2183629" cy="1805459"/>
          </a:xfrm>
          <a:prstGeom prst="rect">
            <a:avLst/>
          </a:prstGeom>
        </p:spPr>
      </p:pic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strike="noStrike" spc="-1" dirty="0">
                <a:solidFill>
                  <a:srgbClr val="000000"/>
                </a:solidFill>
                <a:ea typeface="Calibri" panose="020F0502020204030204" pitchFamily="34" charset="0"/>
              </a:rPr>
              <a:t>Competencies</a:t>
            </a:r>
            <a:endParaRPr lang="en-US" sz="4000" strike="noStrike" spc="-1" dirty="0">
              <a:solidFill>
                <a:srgbClr val="FF2400"/>
              </a:solidFill>
              <a:ea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A079D-E9FA-4451-9ED6-32E9C15412B1}"/>
              </a:ext>
            </a:extLst>
          </p:cNvPr>
          <p:cNvSpPr txBox="1"/>
          <p:nvPr/>
        </p:nvSpPr>
        <p:spPr>
          <a:xfrm>
            <a:off x="949980" y="3387941"/>
            <a:ext cx="296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Integrated Architecture 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0AD1A-392D-4BEE-AD36-8B111FE2C37E}"/>
              </a:ext>
            </a:extLst>
          </p:cNvPr>
          <p:cNvSpPr txBox="1"/>
          <p:nvPr/>
        </p:nvSpPr>
        <p:spPr>
          <a:xfrm>
            <a:off x="4549985" y="3387941"/>
            <a:ext cx="309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Virtual Commissioning &amp; Simulation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16B6B-286E-4D76-B25A-11F59F4DE97A}"/>
              </a:ext>
            </a:extLst>
          </p:cNvPr>
          <p:cNvSpPr txBox="1"/>
          <p:nvPr/>
        </p:nvSpPr>
        <p:spPr>
          <a:xfrm>
            <a:off x="8376372" y="3388833"/>
            <a:ext cx="276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Agile Project Management</a:t>
            </a:r>
          </a:p>
        </p:txBody>
      </p:sp>
      <p:pic>
        <p:nvPicPr>
          <p:cNvPr id="15370" name="Picture 10" descr="Gantt chart introduction and how it is useful for project management">
            <a:extLst>
              <a:ext uri="{FF2B5EF4-FFF2-40B4-BE49-F238E27FC236}">
                <a16:creationId xmlns:a16="http://schemas.microsoft.com/office/drawing/2014/main" id="{6B31B0FC-3EC7-4C1B-AED6-86E1A0924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7" b="7607"/>
          <a:stretch/>
        </p:blipFill>
        <p:spPr bwMode="auto">
          <a:xfrm>
            <a:off x="8467209" y="1599789"/>
            <a:ext cx="2588149" cy="17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82622-354F-4112-B6E9-B2DFD2298E29}"/>
              </a:ext>
            </a:extLst>
          </p:cNvPr>
          <p:cNvSpPr txBox="1"/>
          <p:nvPr/>
        </p:nvSpPr>
        <p:spPr>
          <a:xfrm>
            <a:off x="1338300" y="5762221"/>
            <a:ext cx="2183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Research &amp; Testing Setup of 6000 sq. ft.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964F7-ED0C-4A06-B777-A25EE9CBB1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49" y="3955782"/>
            <a:ext cx="1498501" cy="18379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A9C5F5-87DF-4741-A516-5D0DD540396B}"/>
              </a:ext>
            </a:extLst>
          </p:cNvPr>
          <p:cNvSpPr txBox="1"/>
          <p:nvPr/>
        </p:nvSpPr>
        <p:spPr>
          <a:xfrm>
            <a:off x="5003884" y="5762221"/>
            <a:ext cx="218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Remote Support Team</a:t>
            </a:r>
          </a:p>
        </p:txBody>
      </p:sp>
      <p:pic>
        <p:nvPicPr>
          <p:cNvPr id="23558" name="Picture 6" descr="Continuous Innovation Cliparts, Stock Vector and Royalty Free Continuous  Innovation Illustrations">
            <a:extLst>
              <a:ext uri="{FF2B5EF4-FFF2-40B4-BE49-F238E27FC236}">
                <a16:creationId xmlns:a16="http://schemas.microsoft.com/office/drawing/2014/main" id="{5E304E77-27ED-4DE8-B9B9-51D945A6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45" y="3974360"/>
            <a:ext cx="1958694" cy="181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D5B9E6-DE77-49F8-BEED-08A48EA02177}"/>
              </a:ext>
            </a:extLst>
          </p:cNvPr>
          <p:cNvSpPr txBox="1"/>
          <p:nvPr/>
        </p:nvSpPr>
        <p:spPr>
          <a:xfrm>
            <a:off x="8719249" y="5762221"/>
            <a:ext cx="208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Continuous Innovation &amp; Improvement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A7C635-70B8-4305-B22E-969F2AC36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99" y="1575902"/>
            <a:ext cx="2590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7348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A12A-26D2-43FC-A6A9-5B3CB008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Accolades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BB7C955-CF3A-4152-B36D-AED2CDF4D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23200"/>
              </p:ext>
            </p:extLst>
          </p:nvPr>
        </p:nvGraphicFramePr>
        <p:xfrm>
          <a:off x="4638945" y="1662695"/>
          <a:ext cx="2914109" cy="41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3" imgW="4533723" imgH="6415677" progId="Acrobat.Document.DC">
                  <p:embed/>
                </p:oleObj>
              </mc:Choice>
              <mc:Fallback>
                <p:oleObj name="Acrobat Document" r:id="rId3" imgW="4533723" imgH="64156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8945" y="1662695"/>
                        <a:ext cx="2914109" cy="4123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AD97FB-0F5E-4EFD-BC0D-2968D768BA7D}"/>
              </a:ext>
            </a:extLst>
          </p:cNvPr>
          <p:cNvSpPr txBox="1"/>
          <p:nvPr/>
        </p:nvSpPr>
        <p:spPr>
          <a:xfrm>
            <a:off x="4097995" y="5866123"/>
            <a:ext cx="3996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Fit for Partnership, GIZ, Germany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E7C7E-F765-4BBA-9983-493D69784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25" y="2716697"/>
            <a:ext cx="1424606" cy="1424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573E3-B991-409C-B291-E31CFB0279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" t="5443" r="6357" b="5226"/>
          <a:stretch/>
        </p:blipFill>
        <p:spPr>
          <a:xfrm>
            <a:off x="2257527" y="2716697"/>
            <a:ext cx="1392947" cy="14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6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057944-ED3A-4310-A003-69FB674D7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59" y="1907024"/>
            <a:ext cx="5963478" cy="4047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13D142-74FD-4745-BA91-A8880C556437}"/>
              </a:ext>
            </a:extLst>
          </p:cNvPr>
          <p:cNvSpPr/>
          <p:nvPr/>
        </p:nvSpPr>
        <p:spPr>
          <a:xfrm>
            <a:off x="3636094" y="810156"/>
            <a:ext cx="49198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Projects Executed</a:t>
            </a:r>
          </a:p>
        </p:txBody>
      </p:sp>
    </p:spTree>
    <p:extLst>
      <p:ext uri="{BB962C8B-B14F-4D97-AF65-F5344CB8AC3E}">
        <p14:creationId xmlns:p14="http://schemas.microsoft.com/office/powerpoint/2010/main" val="17326296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00000"/>
                </a:solidFill>
                <a:ea typeface="Calibri" panose="020F0502020204030204" pitchFamily="34" charset="0"/>
              </a:rPr>
              <a:t>End to End Traceability</a:t>
            </a:r>
            <a:br>
              <a:rPr lang="en-US" sz="4000" b="0" strike="noStrike" spc="-1" dirty="0">
                <a:solidFill>
                  <a:srgbClr val="000000"/>
                </a:solidFill>
                <a:ea typeface="Verdana"/>
              </a:rPr>
            </a:br>
            <a:r>
              <a:rPr lang="en-US" sz="2000" b="0" i="1" strike="noStrike" spc="-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</a:rPr>
              <a:t>Car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5CC8-4C88-4F46-BF1C-B3FD468E0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704760" cy="43513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Case : End to End Traceability for Vehicle Production Line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Automatic data encoding in barcode as per Production Schedule in SAP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Application Level Stations send process data variables to Robot and Machine Controllers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Realtime monitoring with deviation notifications to users by email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Automatic OEE Reporting and PM Notification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0B6945-A0F6-43AB-AE2E-146E186B2A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8434" y="1825625"/>
            <a:ext cx="5885388" cy="37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7468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000000"/>
                </a:solidFill>
                <a:ea typeface="Calibri" panose="020F0502020204030204" pitchFamily="34" charset="0"/>
              </a:rPr>
              <a:t>Maintenance &amp; Utilization Traceability</a:t>
            </a:r>
            <a:br>
              <a:rPr lang="en-US" sz="4000" b="0" strike="noStrike" spc="-1" dirty="0">
                <a:solidFill>
                  <a:srgbClr val="000000"/>
                </a:solidFill>
                <a:ea typeface="Calibri" panose="020F0502020204030204" pitchFamily="34" charset="0"/>
              </a:rPr>
            </a:br>
            <a:r>
              <a:rPr lang="en-US" sz="2000" i="1" spc="-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</a:rPr>
              <a:t>Automotive Ancillary</a:t>
            </a:r>
            <a:endParaRPr lang="en-US" sz="2000" b="0" i="1" strike="noStrike" spc="-1" dirty="0">
              <a:solidFill>
                <a:srgbClr val="000000"/>
              </a:solidFill>
              <a:ea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4E001E-BED5-40A2-92D2-9D55568CA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478517" cy="43513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Case : Maintenance &amp; Utilization Traceability for Moulding Die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Edge Computing using OPC-UA communication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Maintenance checklist verification in maintenance cell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Integrated Die condition Poka-Yoke with Moulding Machines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User specific dashboard &amp; access control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563300-8465-4317-88CA-E2F99BE349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87534"/>
            <a:ext cx="5181600" cy="36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1780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285</Words>
  <Application>Microsoft Office PowerPoint</Application>
  <PresentationFormat>Widescreen</PresentationFormat>
  <Paragraphs>54</Paragraphs>
  <Slides>12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3ds</vt:lpstr>
      <vt:lpstr>Arial</vt:lpstr>
      <vt:lpstr>Calibri</vt:lpstr>
      <vt:lpstr>Calibri Light</vt:lpstr>
      <vt:lpstr>Segoe UI</vt:lpstr>
      <vt:lpstr>Office Theme</vt:lpstr>
      <vt:lpstr>Acrobat Document</vt:lpstr>
      <vt:lpstr>PowerPoint Presentation</vt:lpstr>
      <vt:lpstr>A brief about KURO</vt:lpstr>
      <vt:lpstr>Our Offerings</vt:lpstr>
      <vt:lpstr>Standard Architecture</vt:lpstr>
      <vt:lpstr>Competencies</vt:lpstr>
      <vt:lpstr>Accolades</vt:lpstr>
      <vt:lpstr>PowerPoint Presentation</vt:lpstr>
      <vt:lpstr>End to End Traceability Car Industry</vt:lpstr>
      <vt:lpstr>Maintenance &amp; Utilization Traceability Automotive Ancillary</vt:lpstr>
      <vt:lpstr>RM &amp; Production Traceability FMCG Industry</vt:lpstr>
      <vt:lpstr>Clientele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Zope</dc:creator>
  <cp:lastModifiedBy>Kunal Zope</cp:lastModifiedBy>
  <cp:revision>47</cp:revision>
  <dcterms:created xsi:type="dcterms:W3CDTF">2021-06-02T11:38:30Z</dcterms:created>
  <dcterms:modified xsi:type="dcterms:W3CDTF">2025-03-25T08:17:34Z</dcterms:modified>
</cp:coreProperties>
</file>